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6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259" y="524435"/>
            <a:ext cx="11510681" cy="797052"/>
          </a:xfrm>
        </p:spPr>
        <p:txBody>
          <a:bodyPr/>
          <a:lstStyle/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CHƯƠNG 5: HOẠT ĐỘNG NGẮT(INTERRUBT)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81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365" y="-281574"/>
            <a:ext cx="11510681" cy="797052"/>
          </a:xfrm>
        </p:spPr>
        <p:txBody>
          <a:bodyPr/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I. MỞ 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3" name="Rectangle 2"/>
          <p:cNvSpPr/>
          <p:nvPr/>
        </p:nvSpPr>
        <p:spPr>
          <a:xfrm>
            <a:off x="2191870" y="-18985"/>
            <a:ext cx="96415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1 CPU CHỈ THỰC THI Đ</a:t>
            </a:r>
            <a:r>
              <a:rPr lang="en-US" sz="2800" dirty="0" smtClean="0">
                <a:latin typeface="Times New Roman" panose="02020603050405020304" pitchFamily="18" charset="0"/>
              </a:rPr>
              <a:t>UỢC </a:t>
            </a:r>
            <a:r>
              <a:rPr lang="en-US" sz="2800" dirty="0">
                <a:latin typeface="Times New Roman" panose="02020603050405020304" pitchFamily="18" charset="0"/>
              </a:rPr>
              <a:t>1 LỆNH TẠI MỘT THỜI </a:t>
            </a:r>
            <a:r>
              <a:rPr lang="en-US" sz="2800" dirty="0" smtClean="0">
                <a:latin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510989" y="552580"/>
            <a:ext cx="1087867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(Interrupt) </a:t>
            </a:r>
            <a:r>
              <a:rPr lang="en-US" sz="2800" dirty="0" err="1">
                <a:latin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sự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ang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tạm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dừng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quay sang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lý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</a:rPr>
              <a:t>rồi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quay </a:t>
            </a:r>
            <a:r>
              <a:rPr lang="en-US" sz="2800" dirty="0" err="1">
                <a:latin typeface="Times New Roman" panose="02020603050405020304" pitchFamily="18" charset="0"/>
              </a:rPr>
              <a:t>trở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ang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tạm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dừng</a:t>
            </a:r>
            <a:r>
              <a:rPr lang="en-US" sz="2800" dirty="0">
                <a:latin typeface="Times New Roman" panose="02020603050405020304" pitchFamily="18" charset="0"/>
              </a:rPr>
              <a:t>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605" y="3363625"/>
            <a:ext cx="11185986" cy="338585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0604" y="2409518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biệt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sự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giống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giữa</a:t>
            </a:r>
            <a:r>
              <a:rPr lang="en-US" sz="2800" dirty="0">
                <a:latin typeface="Times New Roman" panose="02020603050405020304" pitchFamily="18" charset="0"/>
              </a:rPr>
              <a:t> “</a:t>
            </a:r>
            <a:r>
              <a:rPr lang="en-US" sz="2800" dirty="0" err="1" smtClean="0">
                <a:latin typeface="Times New Roman" panose="02020603050405020304" pitchFamily="18" charset="0"/>
              </a:rPr>
              <a:t>ngắt”và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“</a:t>
            </a:r>
            <a:r>
              <a:rPr lang="en-US" sz="2800" dirty="0" err="1">
                <a:latin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</a:rPr>
              <a:t> con</a:t>
            </a:r>
            <a:r>
              <a:rPr lang="en-US" sz="2800" dirty="0">
                <a:latin typeface="Times New Roman" panose="02020603050405020304" pitchFamily="18" charset="0"/>
              </a:rPr>
              <a:t>”:</a:t>
            </a:r>
          </a:p>
        </p:txBody>
      </p:sp>
    </p:spTree>
    <p:extLst>
      <p:ext uri="{BB962C8B-B14F-4D97-AF65-F5344CB8AC3E}">
        <p14:creationId xmlns:p14="http://schemas.microsoft.com/office/powerpoint/2010/main" val="278350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257" y="104361"/>
            <a:ext cx="11510681" cy="797052"/>
          </a:xfrm>
        </p:spPr>
        <p:txBody>
          <a:bodyPr/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TỔ CHỨC NGẮT CỦA 8051:</a:t>
            </a:r>
          </a:p>
        </p:txBody>
      </p:sp>
      <p:sp>
        <p:nvSpPr>
          <p:cNvPr id="6" name="Rectangle 5"/>
          <p:cNvSpPr/>
          <p:nvPr/>
        </p:nvSpPr>
        <p:spPr>
          <a:xfrm>
            <a:off x="188257" y="1099542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Các nguồn ngắt: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422" y="1622762"/>
            <a:ext cx="6406474" cy="243704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6292" y="4206160"/>
            <a:ext cx="107946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</a:rPr>
              <a:t>Luu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ý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endParaRPr lang="en-US" sz="2800" dirty="0">
              <a:latin typeface="Times New Roman" panose="02020603050405020304" pitchFamily="18" charset="0"/>
            </a:endParaRPr>
          </a:p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ta reset </a:t>
            </a:r>
            <a:r>
              <a:rPr lang="en-US" sz="2800" dirty="0" err="1">
                <a:latin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tất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ñều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cấm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ộng</a:t>
            </a:r>
            <a:r>
              <a:rPr lang="en-US" sz="2800" dirty="0">
                <a:latin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cấm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do </a:t>
            </a:r>
            <a:r>
              <a:rPr lang="en-US" sz="2800" dirty="0" err="1">
                <a:latin typeface="Times New Roman" panose="02020603050405020304" pitchFamily="18" charset="0"/>
              </a:rPr>
              <a:t>nguời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từng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4861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54729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8" name="Rectangle 7"/>
          <p:cNvSpPr/>
          <p:nvPr/>
        </p:nvSpPr>
        <p:spPr>
          <a:xfrm>
            <a:off x="392243" y="3112590"/>
            <a:ext cx="1179975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INT0\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INT1\.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5440" y="87797"/>
            <a:ext cx="7543761" cy="302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7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Qui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40677" y="1112758"/>
            <a:ext cx="1205132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IT0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TCON.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IT0 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\.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IT0 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ñuợc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INT0\.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IT1 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ñuợc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INT1\.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IT1 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ñuợc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INT1\. </a:t>
            </a:r>
          </a:p>
        </p:txBody>
      </p:sp>
      <p:sp>
        <p:nvSpPr>
          <p:cNvPr id="2" name="Rectangle 1"/>
          <p:cNvSpPr/>
          <p:nvPr/>
        </p:nvSpPr>
        <p:spPr>
          <a:xfrm>
            <a:off x="464235" y="4559162"/>
            <a:ext cx="110853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</a:rPr>
              <a:t> ý: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</a:rPr>
              <a:t> INT0\  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INT1\ ta </a:t>
            </a:r>
            <a:r>
              <a:rPr lang="en-US" sz="2800" dirty="0" err="1">
                <a:latin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chú</a:t>
            </a:r>
            <a:r>
              <a:rPr lang="en-US" sz="2800" dirty="0">
                <a:latin typeface="Times New Roman" panose="02020603050405020304" pitchFamily="18" charset="0"/>
              </a:rPr>
              <a:t> ý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gian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duy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trì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22914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Thanh ghi cho phép ngắt (IE):</a:t>
            </a:r>
          </a:p>
        </p:txBody>
      </p:sp>
      <p:sp>
        <p:nvSpPr>
          <p:cNvPr id="8" name="Rectangle 7"/>
          <p:cNvSpPr/>
          <p:nvPr/>
        </p:nvSpPr>
        <p:spPr>
          <a:xfrm>
            <a:off x="140677" y="1112758"/>
            <a:ext cx="120513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(IE: Interrupt Enable):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140677" y="2066865"/>
            <a:ext cx="110853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Cấu trúc của thanh ghi IE: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826" y="2404726"/>
            <a:ext cx="7621471" cy="349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7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Timer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" name="Rectangle 1"/>
          <p:cNvSpPr/>
          <p:nvPr/>
        </p:nvSpPr>
        <p:spPr>
          <a:xfrm>
            <a:off x="3484884" y="1569324"/>
            <a:ext cx="496920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SETB  ET1  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SETB  EA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IE, #10001000B</a:t>
            </a:r>
          </a:p>
        </p:txBody>
      </p:sp>
    </p:spTree>
    <p:extLst>
      <p:ext uri="{BB962C8B-B14F-4D97-AF65-F5344CB8AC3E}">
        <p14:creationId xmlns:p14="http://schemas.microsoft.com/office/powerpoint/2010/main" val="3471373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Thanh ghi uu tiên ngắt (IP):</a:t>
            </a:r>
          </a:p>
        </p:txBody>
      </p:sp>
      <p:sp>
        <p:nvSpPr>
          <p:cNvPr id="2" name="Rectangle 1"/>
          <p:cNvSpPr/>
          <p:nvPr/>
        </p:nvSpPr>
        <p:spPr>
          <a:xfrm>
            <a:off x="375510" y="1058336"/>
            <a:ext cx="1118795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8051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ñề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ề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7455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Cấu trúc của thanh ghi IP: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328" y="774897"/>
            <a:ext cx="10583888" cy="472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0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" name="Rectangle 1"/>
          <p:cNvSpPr/>
          <p:nvPr/>
        </p:nvSpPr>
        <p:spPr>
          <a:xfrm>
            <a:off x="685800" y="913964"/>
            <a:ext cx="10824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kiện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ISR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thuớc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</a:rPr>
              <a:t> 8 byte (</a:t>
            </a:r>
            <a:r>
              <a:rPr lang="en-US" sz="2800" dirty="0" err="1">
                <a:latin typeface="Times New Roman" panose="02020603050405020304" pitchFamily="18" charset="0"/>
              </a:rPr>
              <a:t>kể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RETI).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685800" y="1576251"/>
            <a:ext cx="106769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Khuông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mẫu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: (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Timer0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</a:rPr>
              <a:t> 1)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442" y="2238538"/>
            <a:ext cx="7841466" cy="44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78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" name="Rectangle 1"/>
          <p:cNvSpPr/>
          <p:nvPr/>
        </p:nvSpPr>
        <p:spPr>
          <a:xfrm>
            <a:off x="685800" y="913964"/>
            <a:ext cx="10824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byte.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576251"/>
            <a:ext cx="106769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Khuông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mẫu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: (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Timer0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</a:rPr>
              <a:t> 1)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3371" y="2099471"/>
            <a:ext cx="6781752" cy="463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92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• Nhận xét tổng quát:</a:t>
            </a:r>
          </a:p>
        </p:txBody>
      </p:sp>
      <p:sp>
        <p:nvSpPr>
          <p:cNvPr id="2" name="Rectangle 1"/>
          <p:cNvSpPr/>
          <p:nvPr/>
        </p:nvSpPr>
        <p:spPr>
          <a:xfrm>
            <a:off x="416860" y="913964"/>
            <a:ext cx="110938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ây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SJMP   $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6859" y="2551837"/>
            <a:ext cx="1094590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Courier New" panose="02070309020205020404" pitchFamily="49" charset="0"/>
              </a:rPr>
              <a:t>-</a:t>
            </a:r>
            <a:r>
              <a:rPr lang="en-US" sz="2800" dirty="0" smtClean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tạm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dừng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ISR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RETI ở </a:t>
            </a:r>
            <a:r>
              <a:rPr lang="en-US" sz="2800" dirty="0" err="1">
                <a:latin typeface="Times New Roman" panose="02020603050405020304" pitchFamily="18" charset="0"/>
              </a:rPr>
              <a:t>cuối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ISR </a:t>
            </a:r>
            <a:r>
              <a:rPr lang="en-US" sz="2800" dirty="0" err="1">
                <a:latin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chuong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gì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chổ</a:t>
            </a:r>
            <a:r>
              <a:rPr lang="en-US" sz="2800" dirty="0">
                <a:latin typeface="Times New Roman" panose="02020603050405020304" pitchFamily="18" charset="0"/>
              </a:rPr>
              <a:t> ). </a:t>
            </a:r>
          </a:p>
        </p:txBody>
      </p:sp>
    </p:spTree>
    <p:extLst>
      <p:ext uri="{BB962C8B-B14F-4D97-AF65-F5344CB8AC3E}">
        <p14:creationId xmlns:p14="http://schemas.microsoft.com/office/powerpoint/2010/main" val="138715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677" y="251677"/>
            <a:ext cx="116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CÁC VÍ DỤ MINH HỌA:</a:t>
            </a:r>
          </a:p>
        </p:txBody>
      </p:sp>
      <p:sp>
        <p:nvSpPr>
          <p:cNvPr id="2" name="Rectangle 1"/>
          <p:cNvSpPr/>
          <p:nvPr/>
        </p:nvSpPr>
        <p:spPr>
          <a:xfrm>
            <a:off x="416860" y="913964"/>
            <a:ext cx="110938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Ví dụ minh họa xử lý ngắt Timer: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6860" y="1576251"/>
            <a:ext cx="109459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Timer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10KHz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P1.0,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fOsc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12MHz.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542" y="2913248"/>
            <a:ext cx="5501054" cy="195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26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6519" y="367220"/>
            <a:ext cx="109459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590" y="1143000"/>
            <a:ext cx="9133726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21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6515" y="568926"/>
            <a:ext cx="109459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/>
              <p:cNvSpPr/>
              <p:nvPr/>
            </p:nvSpPr>
            <p:spPr>
              <a:xfrm>
                <a:off x="497539" y="1619852"/>
                <a:ext cx="10703859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</a:rPr>
                  <a:t>Ví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dụ</a:t>
                </a:r>
                <a:r>
                  <a:rPr lang="en-US" sz="2800" dirty="0">
                    <a:latin typeface="Times New Roman" panose="02020603050405020304" pitchFamily="18" charset="0"/>
                  </a:rPr>
                  <a:t> :</a:t>
                </a:r>
                <a:r>
                  <a:rPr lang="en-US" sz="2800" dirty="0" smtClean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Viết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chuong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trình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sử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dụng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các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ngắt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ñể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liên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tục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phát</a:t>
                </a:r>
                <a:r>
                  <a:rPr lang="en-US" sz="2800">
                    <a:latin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</a:rPr>
                  <a:t>mã</a:t>
                </a:r>
                <a:r>
                  <a:rPr lang="en-US" sz="2800" dirty="0" smtClean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</a:rPr>
                  <a:t>ASCII (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giá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trị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</a:rPr>
                  <a:t> 20H </a:t>
                </a:r>
                <a:r>
                  <a:rPr lang="en-US" sz="2800" dirty="0" err="1" smtClean="0">
                    <a:latin typeface="Times New Roman" panose="02020603050405020304" pitchFamily="18" charset="0"/>
                  </a:rPr>
                  <a:t>đến</a:t>
                </a:r>
                <a:r>
                  <a:rPr lang="en-US" sz="2800" dirty="0" smtClean="0">
                    <a:latin typeface="Times New Roman" panose="02020603050405020304" pitchFamily="18" charset="0"/>
                  </a:rPr>
                  <a:t> 7EH</a:t>
                </a:r>
                <a:r>
                  <a:rPr lang="en-US" sz="2800" dirty="0">
                    <a:latin typeface="Times New Roman" panose="02020603050405020304" pitchFamily="18" charset="0"/>
                  </a:rPr>
                  <a:t>)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đ</a:t>
                </a:r>
                <a:r>
                  <a:rPr lang="en-US" sz="2800" dirty="0" err="1" smtClean="0">
                    <a:latin typeface="Times New Roman" panose="02020603050405020304" pitchFamily="18" charset="0"/>
                  </a:rPr>
                  <a:t>ến</a:t>
                </a:r>
                <a:r>
                  <a:rPr lang="en-US" sz="2800" dirty="0" smtClean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một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thiết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bị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đ</a:t>
                </a:r>
                <a:r>
                  <a:rPr lang="en-US" sz="2800" dirty="0" err="1" smtClean="0">
                    <a:latin typeface="Times New Roman" panose="02020603050405020304" pitchFamily="18" charset="0"/>
                  </a:rPr>
                  <a:t>ầu</a:t>
                </a:r>
                <a:r>
                  <a:rPr lang="en-US" sz="2800" dirty="0" smtClean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cuối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nối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với</a:t>
                </a:r>
                <a:r>
                  <a:rPr lang="en-US" sz="2800" dirty="0">
                    <a:latin typeface="Times New Roman" panose="02020603050405020304" pitchFamily="18" charset="0"/>
                  </a:rPr>
                  <a:t> 8051 qua port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nối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tiếp</a:t>
                </a:r>
                <a:r>
                  <a:rPr lang="en-US" sz="2800" dirty="0">
                    <a:latin typeface="Times New Roman" panose="02020603050405020304" pitchFamily="18" charset="0"/>
                  </a:rPr>
                  <a:t>.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Biết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</a:rPr>
                  <a:t>rằng</a:t>
                </a:r>
                <a:r>
                  <a:rPr lang="en-US" sz="2800" dirty="0">
                    <a:latin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𝑂𝑠𝑐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</a:rPr>
                  <a:t>=11,0592MHz.</a:t>
                </a:r>
                <a:endParaRPr lang="en-US" sz="2800" dirty="0"/>
              </a:p>
            </p:txBody>
          </p:sp>
        </mc:Choice>
        <mc:Fallback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539" y="1619852"/>
                <a:ext cx="10703859" cy="1384995"/>
              </a:xfrm>
              <a:prstGeom prst="rect">
                <a:avLst/>
              </a:prstGeom>
              <a:blipFill rotWithShape="1">
                <a:blip r:embed="rId2"/>
                <a:stretch>
                  <a:fillRect l="-1197" t="-4405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0394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598" y="194464"/>
            <a:ext cx="107038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</a:rPr>
              <a:t>.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5282" y="336176"/>
            <a:ext cx="7206603" cy="6341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26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69</TotalTime>
  <Words>893</Words>
  <Application>Microsoft Office PowerPoint</Application>
  <PresentationFormat>Custom</PresentationFormat>
  <Paragraphs>52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Ion</vt:lpstr>
      <vt:lpstr>CHƯƠNG 5: HOẠT ĐỘNG NGẮT(INTERRUBT)</vt:lpstr>
      <vt:lpstr> I. MỞ ĐẦU: </vt:lpstr>
      <vt:lpstr>II. TỔ CHỨC NGẮT CỦA 8051: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5: HOẠT ĐỘNG NGẮT(INTERRUBT)</dc:title>
  <dc:creator>SONY</dc:creator>
  <cp:lastModifiedBy>Sony</cp:lastModifiedBy>
  <cp:revision>11</cp:revision>
  <dcterms:created xsi:type="dcterms:W3CDTF">2016-03-24T06:41:53Z</dcterms:created>
  <dcterms:modified xsi:type="dcterms:W3CDTF">2017-03-17T08:29:26Z</dcterms:modified>
</cp:coreProperties>
</file>